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28"/>
  </p:notesMasterIdLst>
  <p:sldIdLst>
    <p:sldId id="321" r:id="rId2"/>
    <p:sldId id="278" r:id="rId3"/>
    <p:sldId id="279" r:id="rId4"/>
    <p:sldId id="280" r:id="rId5"/>
    <p:sldId id="286" r:id="rId6"/>
    <p:sldId id="310" r:id="rId7"/>
    <p:sldId id="281" r:id="rId8"/>
    <p:sldId id="282" r:id="rId9"/>
    <p:sldId id="283" r:id="rId10"/>
    <p:sldId id="314" r:id="rId11"/>
    <p:sldId id="315" r:id="rId12"/>
    <p:sldId id="311" r:id="rId13"/>
    <p:sldId id="284" r:id="rId14"/>
    <p:sldId id="317" r:id="rId15"/>
    <p:sldId id="319" r:id="rId16"/>
    <p:sldId id="320" r:id="rId17"/>
    <p:sldId id="333" r:id="rId18"/>
    <p:sldId id="324" r:id="rId19"/>
    <p:sldId id="325" r:id="rId20"/>
    <p:sldId id="322" r:id="rId21"/>
    <p:sldId id="328" r:id="rId22"/>
    <p:sldId id="329" r:id="rId23"/>
    <p:sldId id="330" r:id="rId24"/>
    <p:sldId id="331" r:id="rId25"/>
    <p:sldId id="332" r:id="rId26"/>
    <p:sldId id="334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CC00"/>
    <a:srgbClr val="FFFFFF"/>
    <a:srgbClr val="D60093"/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20"/>
    </p:cViewPr>
  </p:sorterViewPr>
  <p:notesViewPr>
    <p:cSldViewPr>
      <p:cViewPr varScale="1">
        <p:scale>
          <a:sx n="57" d="100"/>
          <a:sy n="57" d="100"/>
        </p:scale>
        <p:origin x="-1216" y="-1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351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35172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51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51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US" altLang="en-US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3E53CD4C-0C6C-48EA-AD26-25B7069C1E2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1B5BDA-8974-4400-A14C-57DA19E780A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36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The slides following this can be viewed sequentially or by using the </a:t>
            </a:r>
          </a:p>
          <a:p>
            <a:r>
              <a:rPr lang="en-US" altLang="en-US"/>
              <a:t>branching  icons on each slide to go forward from this index slide and come back to it.  This permits the instructor to select which subsets of slides to present.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995BA-4BD5-4A3B-9328-0122F7AA11A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39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8BEFA-9496-4EC2-99B0-603CCD6C65A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55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4311AF-6E6F-4445-876D-9A3E020909C1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56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01F00-E1DC-42F3-9BBF-CAF60FA1532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57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67A899-57D6-4673-A40D-57CC1943BE49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58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02A27E-C127-4C30-A309-361EA9D5F711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59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1CBBB-E3B5-4317-BE32-4BB6771EC039}" type="slidenum">
              <a:rPr lang="en-US" altLang="en-US"/>
              <a:pPr/>
              <a:t>22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C0C162-CAFC-4FB0-957F-EEC2F19ED7EE}" type="slidenum">
              <a:rPr lang="en-US" altLang="en-US"/>
              <a:pPr/>
              <a:t>23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E24CF-0F26-4970-85F6-6919EA8EBEF5}" type="slidenum">
              <a:rPr lang="en-US" altLang="en-US"/>
              <a:pPr/>
              <a:t>24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9AEBC8-96B8-4B7F-819D-B4763135E9FE}" type="slidenum">
              <a:rPr lang="en-US" altLang="en-US"/>
              <a:pPr/>
              <a:t>25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DF5A4C-0E4C-4154-BE98-3CB81E1D8C7F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49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71FB6-1050-45AE-995D-2538147716D9}" type="slidenum">
              <a:rPr lang="en-US" altLang="en-US"/>
              <a:pPr/>
              <a:t>26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BFA19-FFCE-4F86-A419-AA3CF7F9B9C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AB99B-660B-4C11-801F-A57A2710152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1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4716B-39E7-42AA-9210-151C00EA21B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52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055E9-117D-4215-9BB7-53E1624F26D8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33868-A6BE-4543-9EF1-D6D4B74BB23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38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05AFF-F91B-4DB0-ADE4-600627071B48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53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6BCE5-07D7-4A10-9C85-56C60E6E6E2E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29350"/>
            <a:ext cx="28448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 sz="1400"/>
            </a:lvl1pPr>
          </a:lstStyle>
          <a:p>
            <a:fld id="{AA172795-D069-4F02-A354-86C2A15AD1F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48487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29400" y="6238875"/>
            <a:ext cx="1905000" cy="5334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29400" y="6238875"/>
            <a:ext cx="1905000" cy="5334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238875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pic>
        <p:nvPicPr>
          <p:cNvPr id="147461" name="Picture 5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3400" y="13716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7456488" y="6394450"/>
            <a:ext cx="369887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fld id="{D599CE2B-0004-45E6-A2FD-833A7D565CA9}" type="slidenum">
              <a:rPr lang="en-US" altLang="en-US" sz="1200">
                <a:solidFill>
                  <a:schemeClr val="tx2"/>
                </a:solidFill>
              </a:rPr>
              <a:pPr/>
              <a:t>‹#›</a:t>
            </a:fld>
            <a:endParaRPr lang="en-US" altLang="en-US" sz="1200">
              <a:solidFill>
                <a:schemeClr val="tx2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bldLvl="4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47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47459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47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47459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47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47459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47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47459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47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47459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Program%20Files\Microsoft%20Office\Clipart\Psych100Videos\Video\VID0202.mov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Program%20Files\Microsoft%20Office\Clipart\Psych100Videos\Video\VID0104.mov" TargetMode="Externa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Program%20Files\Microsoft%20Office\Clipart\Psych100Videos\Video\VID0403.mov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Chemical Messengers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2514600"/>
            <a:ext cx="5791200" cy="2266950"/>
          </a:xfrm>
        </p:spPr>
        <p:txBody>
          <a:bodyPr/>
          <a:lstStyle/>
          <a:p>
            <a:r>
              <a:rPr lang="en-US" altLang="en-US" sz="3200"/>
              <a:t>Neurotransmitters</a:t>
            </a:r>
          </a:p>
          <a:p>
            <a:r>
              <a:rPr lang="en-US" altLang="en-US" sz="3200"/>
              <a:t>Hormones</a:t>
            </a:r>
          </a:p>
          <a:p>
            <a:r>
              <a:rPr lang="en-US" altLang="en-US" sz="3200"/>
              <a:t>Neurohormones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r>
              <a:rPr lang="en-US" altLang="en-US"/>
              <a:t>Parkinson’s Disease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534400" cy="4343400"/>
          </a:xfrm>
        </p:spPr>
        <p:txBody>
          <a:bodyPr/>
          <a:lstStyle/>
          <a:p>
            <a:r>
              <a:rPr lang="en-US" altLang="en-US" sz="2800"/>
              <a:t>Results from loss of dopamine-producing neurons in the substantia nigra</a:t>
            </a:r>
          </a:p>
          <a:p>
            <a:r>
              <a:rPr lang="en-US" altLang="en-US" sz="2800"/>
              <a:t>Symptoms include:</a:t>
            </a:r>
            <a:endParaRPr lang="en-US" altLang="en-US"/>
          </a:p>
          <a:p>
            <a:pPr lvl="1"/>
            <a:r>
              <a:rPr lang="en-US" altLang="en-US"/>
              <a:t>difficulty starting and stopping voluntary movements</a:t>
            </a:r>
          </a:p>
          <a:p>
            <a:pPr lvl="1"/>
            <a:r>
              <a:rPr lang="en-US" altLang="en-US"/>
              <a:t>tremors at rest</a:t>
            </a:r>
          </a:p>
          <a:p>
            <a:pPr lvl="1"/>
            <a:r>
              <a:rPr lang="en-US" altLang="en-US"/>
              <a:t>stooped posture</a:t>
            </a:r>
          </a:p>
          <a:p>
            <a:pPr lvl="1"/>
            <a:r>
              <a:rPr lang="en-US" altLang="en-US"/>
              <a:t>rigidity</a:t>
            </a:r>
          </a:p>
          <a:p>
            <a:pPr lvl="1"/>
            <a:r>
              <a:rPr lang="en-US" altLang="en-US"/>
              <a:t>poor balance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1143000"/>
          </a:xfrm>
        </p:spPr>
        <p:txBody>
          <a:bodyPr/>
          <a:lstStyle/>
          <a:p>
            <a:r>
              <a:rPr lang="en-US" altLang="en-US"/>
              <a:t>Parkinson’s Disease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077200" cy="4572000"/>
          </a:xfrm>
        </p:spPr>
        <p:txBody>
          <a:bodyPr/>
          <a:lstStyle/>
          <a:p>
            <a:r>
              <a:rPr lang="en-US" altLang="en-US" sz="3200"/>
              <a:t>Treatments:</a:t>
            </a:r>
            <a:endParaRPr lang="en-US" altLang="en-US"/>
          </a:p>
          <a:p>
            <a:pPr lvl="1"/>
            <a:r>
              <a:rPr lang="en-US" altLang="en-US" sz="2800"/>
              <a:t>L-dopa</a:t>
            </a:r>
          </a:p>
          <a:p>
            <a:pPr lvl="1"/>
            <a:r>
              <a:rPr lang="en-US" altLang="en-US" sz="2800"/>
              <a:t>transplants of fetal dopamine-producing substantia nigra cells</a:t>
            </a:r>
          </a:p>
          <a:p>
            <a:pPr lvl="1"/>
            <a:r>
              <a:rPr lang="en-US" altLang="en-US" sz="2800"/>
              <a:t>adrenal gland transplants</a:t>
            </a:r>
          </a:p>
          <a:p>
            <a:pPr lvl="1"/>
            <a:r>
              <a:rPr lang="en-US" altLang="en-US" sz="2800"/>
              <a:t>electrical stimulation of the thalamus to stop tremors</a:t>
            </a:r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Endorphins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81200"/>
            <a:ext cx="4495800" cy="4343400"/>
          </a:xfrm>
        </p:spPr>
        <p:txBody>
          <a:bodyPr/>
          <a:lstStyle/>
          <a:p>
            <a:r>
              <a:rPr lang="en-US" altLang="en-US"/>
              <a:t>Control pain and pleasure</a:t>
            </a:r>
          </a:p>
          <a:p>
            <a:r>
              <a:rPr lang="en-US" altLang="en-US"/>
              <a:t>Released in response to pain</a:t>
            </a:r>
          </a:p>
          <a:p>
            <a:r>
              <a:rPr lang="en-US" altLang="en-US"/>
              <a:t>Morphine and codeine work on endorphin receptors Involved in healing effects of acupuncture</a:t>
            </a:r>
            <a:endParaRPr lang="en-US" altLang="en-US" sz="2000"/>
          </a:p>
        </p:txBody>
      </p:sp>
      <p:pic>
        <p:nvPicPr>
          <p:cNvPr id="90117" name="VID0202.mov">
            <a:hlinkClick r:id="" action="ppaction://media"/>
          </p:cNvPr>
          <p:cNvPicPr>
            <a:picLocks noGrp="1" noChangeAspect="1" noChangeArrowheads="1"/>
          </p:cNvPicPr>
          <p:nvPr>
            <p:ph type="media" sz="half" idx="2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76800" y="2286000"/>
            <a:ext cx="3962400" cy="3276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bldLvl="4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Endorphins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981200"/>
            <a:ext cx="3962400" cy="4572000"/>
          </a:xfrm>
        </p:spPr>
        <p:txBody>
          <a:bodyPr/>
          <a:lstStyle/>
          <a:p>
            <a:r>
              <a:rPr lang="en-US" altLang="en-US" sz="3200"/>
              <a:t>Runner’s high - feeling of pleasure after a long run is due to heavy endorphin release</a:t>
            </a:r>
            <a:endParaRPr lang="en-US" altLang="en-US" sz="200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640388" y="1885950"/>
          <a:ext cx="1981200" cy="4171950"/>
        </p:xfrm>
        <a:graphic>
          <a:graphicData uri="http://schemas.openxmlformats.org/presentationml/2006/ole">
            <p:oleObj spid="_x0000_s46084" name="Clip" r:id="rId4" imgW="2765160" imgH="604332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bldLvl="4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7772400" cy="1143000"/>
          </a:xfrm>
        </p:spPr>
        <p:txBody>
          <a:bodyPr/>
          <a:lstStyle/>
          <a:p>
            <a:r>
              <a:rPr lang="en-US" altLang="en-US"/>
              <a:t>Gamma-Aminobutyric Acid (GABA)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077200" cy="4572000"/>
          </a:xfrm>
        </p:spPr>
        <p:txBody>
          <a:bodyPr/>
          <a:lstStyle/>
          <a:p>
            <a:r>
              <a:rPr lang="en-US" altLang="en-US" sz="3200"/>
              <a:t>Main inhibitory neurotransmitter</a:t>
            </a:r>
          </a:p>
          <a:p>
            <a:r>
              <a:rPr lang="en-US" altLang="en-US" sz="3200"/>
              <a:t>Benzodiazepines (which include tranquilizers such as Valium) and alcohol work on GABA receptor complexes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Huntington’s Disease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39763" y="1771650"/>
            <a:ext cx="4008437" cy="4171950"/>
          </a:xfrm>
        </p:spPr>
        <p:txBody>
          <a:bodyPr/>
          <a:lstStyle/>
          <a:p>
            <a:r>
              <a:rPr lang="en-US" altLang="en-US" sz="2800"/>
              <a:t>Involves loss of neurons in striatum that utilize GABA</a:t>
            </a:r>
            <a:endParaRPr lang="en-US" altLang="en-US"/>
          </a:p>
          <a:p>
            <a:r>
              <a:rPr lang="en-US" altLang="en-US" sz="2800"/>
              <a:t>Symptoms:</a:t>
            </a:r>
            <a:endParaRPr lang="en-US" altLang="en-US"/>
          </a:p>
          <a:p>
            <a:pPr lvl="1"/>
            <a:r>
              <a:rPr lang="en-US" altLang="en-US"/>
              <a:t>jerky involuntary movements</a:t>
            </a:r>
          </a:p>
          <a:p>
            <a:pPr lvl="1"/>
            <a:r>
              <a:rPr lang="en-US" altLang="en-US"/>
              <a:t>mental deterioration</a:t>
            </a:r>
            <a:endParaRPr lang="en-US" altLang="en-US" sz="2000"/>
          </a:p>
        </p:txBody>
      </p:sp>
      <p:pic>
        <p:nvPicPr>
          <p:cNvPr id="104453" name="VID0104.mov">
            <a:hlinkClick r:id="" action="ppaction://media"/>
          </p:cNvPr>
          <p:cNvPicPr>
            <a:picLocks noGrp="1" noChangeAspect="1" noChangeArrowheads="1"/>
          </p:cNvPicPr>
          <p:nvPr>
            <p:ph type="media" sz="half" idx="2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29200" y="2438400"/>
            <a:ext cx="3506788" cy="3352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4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4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5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445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Glutamate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8153400" cy="4572000"/>
          </a:xfrm>
        </p:spPr>
        <p:txBody>
          <a:bodyPr/>
          <a:lstStyle/>
          <a:p>
            <a:r>
              <a:rPr lang="en-US" altLang="en-US" sz="3200"/>
              <a:t>Major excitatory neurotransmitter</a:t>
            </a:r>
          </a:p>
          <a:p>
            <a:r>
              <a:rPr lang="en-US" altLang="en-US" sz="3200"/>
              <a:t>Too much glutamate (and too little GABA) associated with epileptic seizures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/>
              <a:t>Hormones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590800"/>
            <a:ext cx="3505200" cy="4572000"/>
          </a:xfrm>
        </p:spPr>
        <p:txBody>
          <a:bodyPr/>
          <a:lstStyle/>
          <a:p>
            <a:r>
              <a:rPr lang="en-US" altLang="en-US" sz="3200"/>
              <a:t>Chemical messengers secreted into bloodstream</a:t>
            </a:r>
            <a:endParaRPr lang="en-US" altLang="en-US"/>
          </a:p>
          <a:p>
            <a:endParaRPr lang="en-US" altLang="en-US" sz="2000"/>
          </a:p>
        </p:txBody>
      </p:sp>
      <p:grpSp>
        <p:nvGrpSpPr>
          <p:cNvPr id="124950" name="Group 22"/>
          <p:cNvGrpSpPr>
            <a:grpSpLocks/>
          </p:cNvGrpSpPr>
          <p:nvPr/>
        </p:nvGrpSpPr>
        <p:grpSpPr bwMode="auto">
          <a:xfrm>
            <a:off x="4784725" y="1919288"/>
            <a:ext cx="3686175" cy="4224337"/>
            <a:chOff x="3014" y="1209"/>
            <a:chExt cx="2322" cy="2661"/>
          </a:xfrm>
        </p:grpSpPr>
        <p:pic>
          <p:nvPicPr>
            <p:cNvPr id="124945" name="Picture 17" descr="cell.jpg                                                       00006F14&#10;Love Child                     B3E4B0F3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24" y="1790"/>
              <a:ext cx="1824" cy="1810"/>
            </a:xfrm>
            <a:prstGeom prst="rect">
              <a:avLst/>
            </a:prstGeom>
            <a:noFill/>
          </p:spPr>
        </p:pic>
        <p:sp>
          <p:nvSpPr>
            <p:cNvPr id="124946" name="Text Box 18"/>
            <p:cNvSpPr txBox="1">
              <a:spLocks noChangeArrowheads="1"/>
            </p:cNvSpPr>
            <p:nvPr/>
          </p:nvSpPr>
          <p:spPr bwMode="auto">
            <a:xfrm>
              <a:off x="3014" y="1209"/>
              <a:ext cx="1978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altLang="en-US" sz="1800" b="1">
                  <a:solidFill>
                    <a:srgbClr val="FFFFFF"/>
                  </a:solidFill>
                </a:rPr>
                <a:t>Hormonal communication</a:t>
              </a:r>
            </a:p>
          </p:txBody>
        </p:sp>
        <p:sp>
          <p:nvSpPr>
            <p:cNvPr id="124947" name="Text Box 19"/>
            <p:cNvSpPr txBox="1">
              <a:spLocks noChangeArrowheads="1"/>
            </p:cNvSpPr>
            <p:nvPr/>
          </p:nvSpPr>
          <p:spPr bwMode="auto">
            <a:xfrm>
              <a:off x="3351" y="1506"/>
              <a:ext cx="777" cy="36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 b="1">
                  <a:solidFill>
                    <a:srgbClr val="FFFFFF"/>
                  </a:solidFill>
                </a:rPr>
                <a:t>Endocrine </a:t>
              </a:r>
            </a:p>
            <a:p>
              <a:r>
                <a:rPr lang="en-US" altLang="en-US" sz="1600" b="1">
                  <a:solidFill>
                    <a:srgbClr val="FFFFFF"/>
                  </a:solidFill>
                </a:rPr>
                <a:t>cells</a:t>
              </a:r>
            </a:p>
          </p:txBody>
        </p:sp>
        <p:sp>
          <p:nvSpPr>
            <p:cNvPr id="124948" name="Text Box 20"/>
            <p:cNvSpPr txBox="1">
              <a:spLocks noChangeArrowheads="1"/>
            </p:cNvSpPr>
            <p:nvPr/>
          </p:nvSpPr>
          <p:spPr bwMode="auto">
            <a:xfrm>
              <a:off x="4800" y="2640"/>
              <a:ext cx="536" cy="36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 b="1">
                  <a:solidFill>
                    <a:srgbClr val="FFFFFF"/>
                  </a:solidFill>
                </a:rPr>
                <a:t>Blood-</a:t>
              </a:r>
            </a:p>
            <a:p>
              <a:r>
                <a:rPr lang="en-US" altLang="en-US" sz="1600" b="1">
                  <a:solidFill>
                    <a:srgbClr val="FFFFFF"/>
                  </a:solidFill>
                </a:rPr>
                <a:t>stream</a:t>
              </a:r>
            </a:p>
          </p:txBody>
        </p:sp>
        <p:sp>
          <p:nvSpPr>
            <p:cNvPr id="124949" name="Text Box 21"/>
            <p:cNvSpPr txBox="1">
              <a:spLocks noChangeArrowheads="1"/>
            </p:cNvSpPr>
            <p:nvPr/>
          </p:nvSpPr>
          <p:spPr bwMode="auto">
            <a:xfrm>
              <a:off x="3525" y="3504"/>
              <a:ext cx="507" cy="36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600" b="1">
                  <a:solidFill>
                    <a:srgbClr val="FFFFFF"/>
                  </a:solidFill>
                </a:rPr>
                <a:t>Target</a:t>
              </a:r>
            </a:p>
            <a:p>
              <a:r>
                <a:rPr lang="en-US" altLang="en-US" sz="1600" b="1">
                  <a:solidFill>
                    <a:srgbClr val="FFFFFF"/>
                  </a:solidFill>
                </a:rPr>
                <a:t>cells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build="p" bldLvl="4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32800" cy="1143000"/>
          </a:xfrm>
        </p:spPr>
        <p:txBody>
          <a:bodyPr/>
          <a:lstStyle/>
          <a:p>
            <a:r>
              <a:rPr lang="en-US" altLang="en-US"/>
              <a:t>Hormones vs. Neurotransmitters</a:t>
            </a:r>
          </a:p>
        </p:txBody>
      </p:sp>
      <p:sp>
        <p:nvSpPr>
          <p:cNvPr id="1116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Distance traveled between release and target sites</a:t>
            </a:r>
            <a:endParaRPr lang="en-US" altLang="en-US"/>
          </a:p>
          <a:p>
            <a:pPr lvl="1"/>
            <a:r>
              <a:rPr lang="en-US" altLang="en-US"/>
              <a:t>hormones travel longer distances</a:t>
            </a:r>
          </a:p>
          <a:p>
            <a:pPr lvl="1"/>
            <a:r>
              <a:rPr lang="en-US" altLang="en-US"/>
              <a:t>neurotransmitters - travel across a synaptic cleft (20 nm)</a:t>
            </a:r>
          </a:p>
          <a:p>
            <a:r>
              <a:rPr lang="en-US" altLang="en-US" sz="2800"/>
              <a:t>Speed of communication</a:t>
            </a:r>
            <a:endParaRPr lang="en-US" altLang="en-US"/>
          </a:p>
          <a:p>
            <a:pPr lvl="1"/>
            <a:r>
              <a:rPr lang="en-US" altLang="en-US"/>
              <a:t>hormones - slower communication</a:t>
            </a:r>
          </a:p>
          <a:p>
            <a:pPr lvl="1"/>
            <a:r>
              <a:rPr lang="en-US" altLang="en-US"/>
              <a:t>neurotransmitters - rapid, specific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Hormones</a:t>
            </a:r>
          </a:p>
        </p:txBody>
      </p:sp>
      <p:sp>
        <p:nvSpPr>
          <p:cNvPr id="112643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78800" cy="4171950"/>
          </a:xfrm>
        </p:spPr>
        <p:txBody>
          <a:bodyPr/>
          <a:lstStyle/>
          <a:p>
            <a:r>
              <a:rPr lang="en-US" altLang="en-US" sz="3200"/>
              <a:t>Released by organs, including the stomach, intestines, kidneys and the brain</a:t>
            </a:r>
          </a:p>
          <a:p>
            <a:r>
              <a:rPr lang="en-US" altLang="en-US" sz="3200"/>
              <a:t>Also released by a set of glands called the endocrine system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Types of Neurotransmitters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5105400" cy="4114800"/>
          </a:xfrm>
        </p:spPr>
        <p:txBody>
          <a:bodyPr/>
          <a:lstStyle/>
          <a:p>
            <a:r>
              <a:rPr lang="en-US" altLang="en-US" sz="3200"/>
              <a:t>Acetylcholine</a:t>
            </a:r>
          </a:p>
          <a:p>
            <a:r>
              <a:rPr lang="en-US" altLang="en-US" sz="3200"/>
              <a:t>Serotonin</a:t>
            </a:r>
          </a:p>
          <a:p>
            <a:r>
              <a:rPr lang="en-US" altLang="en-US" sz="3200"/>
              <a:t>Norepinephrine</a:t>
            </a:r>
          </a:p>
          <a:p>
            <a:r>
              <a:rPr lang="en-US" altLang="en-US" sz="3200"/>
              <a:t>Dopamine</a:t>
            </a:r>
          </a:p>
          <a:p>
            <a:r>
              <a:rPr lang="en-US" altLang="en-US" sz="3200"/>
              <a:t>Endorphins</a:t>
            </a:r>
          </a:p>
          <a:p>
            <a:r>
              <a:rPr lang="en-US" altLang="en-US" sz="3200"/>
              <a:t>GABA  </a:t>
            </a:r>
          </a:p>
          <a:p>
            <a:r>
              <a:rPr lang="en-US" altLang="en-US" sz="3200"/>
              <a:t>Glutamate</a:t>
            </a:r>
          </a:p>
          <a:p>
            <a:endParaRPr lang="en-U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/>
              <a:t>Endocrine System</a:t>
            </a:r>
          </a:p>
        </p:txBody>
      </p:sp>
      <p:sp>
        <p:nvSpPr>
          <p:cNvPr id="10957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828800"/>
            <a:ext cx="7924800" cy="4419600"/>
          </a:xfrm>
        </p:spPr>
        <p:txBody>
          <a:bodyPr/>
          <a:lstStyle/>
          <a:p>
            <a:r>
              <a:rPr lang="en-US" altLang="en-US"/>
              <a:t>Consists of hormone-releasing glands</a:t>
            </a:r>
          </a:p>
          <a:p>
            <a:r>
              <a:rPr lang="en-US" altLang="en-US"/>
              <a:t>Includes:</a:t>
            </a:r>
            <a:endParaRPr lang="en-US" altLang="en-US" sz="2000"/>
          </a:p>
          <a:p>
            <a:pPr lvl="1"/>
            <a:r>
              <a:rPr lang="en-US" altLang="en-US"/>
              <a:t>  </a:t>
            </a:r>
            <a:r>
              <a:rPr lang="en-US" altLang="en-US" sz="2000"/>
              <a:t>hypothalamus</a:t>
            </a:r>
            <a:r>
              <a:rPr lang="en-US" altLang="en-US"/>
              <a:t> </a:t>
            </a:r>
          </a:p>
          <a:p>
            <a:pPr lvl="1"/>
            <a:r>
              <a:rPr lang="en-US" altLang="en-US" sz="2000"/>
              <a:t>  pituitary gland</a:t>
            </a:r>
          </a:p>
          <a:p>
            <a:pPr lvl="1"/>
            <a:r>
              <a:rPr lang="en-US" altLang="en-US" sz="2000"/>
              <a:t>  adrenal glands </a:t>
            </a:r>
          </a:p>
          <a:p>
            <a:pPr lvl="1"/>
            <a:r>
              <a:rPr lang="en-US" altLang="en-US" sz="2000"/>
              <a:t>  thyroid gland</a:t>
            </a:r>
          </a:p>
          <a:p>
            <a:pPr lvl="1"/>
            <a:r>
              <a:rPr lang="en-US" altLang="en-US" sz="2000"/>
              <a:t>  parathyroid glands</a:t>
            </a:r>
          </a:p>
          <a:p>
            <a:pPr lvl="1"/>
            <a:r>
              <a:rPr lang="en-US" altLang="en-US" sz="2000"/>
              <a:t>  pineal gland</a:t>
            </a:r>
          </a:p>
          <a:p>
            <a:pPr lvl="1"/>
            <a:r>
              <a:rPr lang="en-US" altLang="en-US" sz="2000"/>
              <a:t>  pancreas</a:t>
            </a:r>
          </a:p>
          <a:p>
            <a:pPr lvl="1"/>
            <a:r>
              <a:rPr lang="en-US" altLang="en-US" sz="2000"/>
              <a:t>  ovaries and testes</a:t>
            </a:r>
          </a:p>
        </p:txBody>
      </p:sp>
      <p:sp>
        <p:nvSpPr>
          <p:cNvPr id="109577" name="Rectangle 1033"/>
          <p:cNvSpPr>
            <a:spLocks noChangeArrowheads="1"/>
          </p:cNvSpPr>
          <p:nvPr/>
        </p:nvSpPr>
        <p:spPr bwMode="auto">
          <a:xfrm>
            <a:off x="838200" y="19050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endParaRPr lang="en-US" altLang="en-US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81000"/>
            <a:ext cx="7772400" cy="1143000"/>
          </a:xfrm>
        </p:spPr>
        <p:txBody>
          <a:bodyPr/>
          <a:lstStyle/>
          <a:p>
            <a:r>
              <a:rPr lang="en-US" altLang="en-US"/>
              <a:t>Hypothalamus and Hormones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133600"/>
            <a:ext cx="7467600" cy="4171950"/>
          </a:xfrm>
        </p:spPr>
        <p:txBody>
          <a:bodyPr/>
          <a:lstStyle/>
          <a:p>
            <a:r>
              <a:rPr lang="en-US" altLang="en-US" sz="3200"/>
              <a:t>Hypothalamus releases hormones or releasing factors which in turn cause pituitary gland to release its hormones</a:t>
            </a:r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Pituitary Gland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24800" cy="4171950"/>
          </a:xfrm>
        </p:spPr>
        <p:txBody>
          <a:bodyPr/>
          <a:lstStyle/>
          <a:p>
            <a:r>
              <a:rPr lang="en-US" altLang="en-US" sz="3200"/>
              <a:t>“Master endocrine gland”</a:t>
            </a:r>
          </a:p>
          <a:p>
            <a:r>
              <a:rPr lang="en-US" altLang="en-US" sz="3200"/>
              <a:t>Produces hormones that control hormone production in other endocrine glands</a:t>
            </a:r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Pituitary Gland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848600" cy="4171950"/>
          </a:xfrm>
        </p:spPr>
        <p:txBody>
          <a:bodyPr/>
          <a:lstStyle/>
          <a:p>
            <a:r>
              <a:rPr lang="en-US" altLang="en-US" sz="3200"/>
              <a:t>Also produces growth hormones</a:t>
            </a:r>
          </a:p>
          <a:p>
            <a:r>
              <a:rPr lang="en-US" altLang="en-US" sz="3200"/>
              <a:t>Too little pituitary activity produces dwarfism</a:t>
            </a:r>
          </a:p>
          <a:p>
            <a:r>
              <a:rPr lang="en-US" altLang="en-US" sz="3200"/>
              <a:t>Too much leads to gigantism</a:t>
            </a:r>
            <a:endParaRPr lang="en-US" altLang="en-US"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Pituitary Gland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828800"/>
            <a:ext cx="7696200" cy="4171950"/>
          </a:xfrm>
        </p:spPr>
        <p:txBody>
          <a:bodyPr/>
          <a:lstStyle/>
          <a:p>
            <a:r>
              <a:rPr lang="en-US" altLang="en-US" sz="3200"/>
              <a:t>Also involved in breastfeeding</a:t>
            </a:r>
          </a:p>
          <a:p>
            <a:r>
              <a:rPr lang="en-US" altLang="en-US" sz="3200"/>
              <a:t>Produces prolactin</a:t>
            </a:r>
          </a:p>
          <a:p>
            <a:pPr lvl="1"/>
            <a:r>
              <a:rPr lang="en-US" altLang="en-US" sz="2800"/>
              <a:t>stimulates milk production</a:t>
            </a:r>
            <a:r>
              <a:rPr lang="en-US" altLang="en-US" sz="3200"/>
              <a:t> </a:t>
            </a:r>
          </a:p>
          <a:p>
            <a:r>
              <a:rPr lang="en-US" altLang="en-US" sz="3200"/>
              <a:t>Produces oxytocin</a:t>
            </a:r>
          </a:p>
          <a:p>
            <a:pPr lvl="1"/>
            <a:r>
              <a:rPr lang="en-US" altLang="en-US" sz="2800"/>
              <a:t>involved in milk release</a:t>
            </a:r>
            <a:r>
              <a:rPr lang="en-US" altLang="en-US" sz="2000"/>
              <a:t> 	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altLang="en-US"/>
              <a:t>Adrenal Glands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05000"/>
            <a:ext cx="3810000" cy="4114800"/>
          </a:xfrm>
        </p:spPr>
        <p:txBody>
          <a:bodyPr/>
          <a:lstStyle/>
          <a:p>
            <a:r>
              <a:rPr lang="en-US" altLang="en-US"/>
              <a:t>Involved in stress response</a:t>
            </a:r>
          </a:p>
          <a:p>
            <a:r>
              <a:rPr lang="en-US" altLang="en-US"/>
              <a:t>Hormones released include: </a:t>
            </a:r>
          </a:p>
          <a:p>
            <a:pPr lvl="1"/>
            <a:r>
              <a:rPr lang="en-US" altLang="en-US"/>
              <a:t>epinephrine (a.k.a. adrenaline)</a:t>
            </a:r>
          </a:p>
          <a:p>
            <a:pPr lvl="1"/>
            <a:r>
              <a:rPr lang="en-US" altLang="en-US"/>
              <a:t>norepinephrine (a.k.a. noradrenaline)</a:t>
            </a:r>
          </a:p>
        </p:txBody>
      </p: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5562600" y="1752600"/>
            <a:ext cx="2438400" cy="4953000"/>
            <a:chOff x="3600" y="1152"/>
            <a:chExt cx="1536" cy="3120"/>
          </a:xfrm>
        </p:grpSpPr>
        <p:sp>
          <p:nvSpPr>
            <p:cNvPr id="120844" name="Line 12"/>
            <p:cNvSpPr>
              <a:spLocks noChangeShapeType="1"/>
            </p:cNvSpPr>
            <p:nvPr/>
          </p:nvSpPr>
          <p:spPr bwMode="auto">
            <a:xfrm>
              <a:off x="4368" y="1400"/>
              <a:ext cx="0" cy="18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5" name="Line 13"/>
            <p:cNvSpPr>
              <a:spLocks noChangeShapeType="1"/>
            </p:cNvSpPr>
            <p:nvPr/>
          </p:nvSpPr>
          <p:spPr bwMode="auto">
            <a:xfrm>
              <a:off x="4368" y="1880"/>
              <a:ext cx="0" cy="18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6" name="Line 14"/>
            <p:cNvSpPr>
              <a:spLocks noChangeShapeType="1"/>
            </p:cNvSpPr>
            <p:nvPr/>
          </p:nvSpPr>
          <p:spPr bwMode="auto">
            <a:xfrm flipH="1">
              <a:off x="4368" y="2592"/>
              <a:ext cx="0" cy="1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7" name="Line 15"/>
            <p:cNvSpPr>
              <a:spLocks noChangeShapeType="1"/>
            </p:cNvSpPr>
            <p:nvPr/>
          </p:nvSpPr>
          <p:spPr bwMode="auto">
            <a:xfrm>
              <a:off x="4368" y="3184"/>
              <a:ext cx="0" cy="18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8" name="Line 16"/>
            <p:cNvSpPr>
              <a:spLocks noChangeShapeType="1"/>
            </p:cNvSpPr>
            <p:nvPr/>
          </p:nvSpPr>
          <p:spPr bwMode="auto">
            <a:xfrm>
              <a:off x="4368" y="3656"/>
              <a:ext cx="0" cy="18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37" name="Rectangle 5"/>
            <p:cNvSpPr>
              <a:spLocks noChangeArrowheads="1"/>
            </p:cNvSpPr>
            <p:nvPr/>
          </p:nvSpPr>
          <p:spPr bwMode="auto">
            <a:xfrm>
              <a:off x="3600" y="1152"/>
              <a:ext cx="1536" cy="2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r>
                <a:rPr lang="en-US" altLang="en-US" sz="1400" b="1">
                  <a:solidFill>
                    <a:schemeClr val="bg1"/>
                  </a:solidFill>
                </a:rPr>
                <a:t>Shadowy figure</a:t>
              </a:r>
            </a:p>
          </p:txBody>
        </p:sp>
        <p:sp>
          <p:nvSpPr>
            <p:cNvPr id="120838" name="Rectangle 6"/>
            <p:cNvSpPr>
              <a:spLocks noChangeArrowheads="1"/>
            </p:cNvSpPr>
            <p:nvPr/>
          </p:nvSpPr>
          <p:spPr bwMode="auto">
            <a:xfrm>
              <a:off x="3600" y="1584"/>
              <a:ext cx="1536" cy="28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r>
                <a:rPr lang="en-US" altLang="en-US" sz="1400" b="1">
                  <a:solidFill>
                    <a:schemeClr val="bg1"/>
                  </a:solidFill>
                </a:rPr>
                <a:t>Brain interprets stimulus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as fearsome.</a:t>
              </a:r>
            </a:p>
          </p:txBody>
        </p:sp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3600" y="2056"/>
              <a:ext cx="1536" cy="52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r>
                <a:rPr lang="en-US" altLang="en-US" sz="1400" b="1">
                  <a:solidFill>
                    <a:schemeClr val="bg1"/>
                  </a:solidFill>
                </a:rPr>
                <a:t>Hypothalamus secretes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corticotropin-releasing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factor into blood portal 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path to anterior pituitary.</a:t>
              </a:r>
            </a:p>
          </p:txBody>
        </p:sp>
        <p:sp>
          <p:nvSpPr>
            <p:cNvPr id="120841" name="Rectangle 9"/>
            <p:cNvSpPr>
              <a:spLocks noChangeArrowheads="1"/>
            </p:cNvSpPr>
            <p:nvPr/>
          </p:nvSpPr>
          <p:spPr bwMode="auto">
            <a:xfrm>
              <a:off x="3600" y="2744"/>
              <a:ext cx="1536" cy="43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r>
                <a:rPr lang="en-US" altLang="en-US" sz="1400" b="1">
                  <a:solidFill>
                    <a:schemeClr val="bg1"/>
                  </a:solidFill>
                </a:rPr>
                <a:t>Anterior pituitary secretes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corticotropin, carried by  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blood to the adrenal gland.</a:t>
              </a:r>
            </a:p>
          </p:txBody>
        </p:sp>
        <p:sp>
          <p:nvSpPr>
            <p:cNvPr id="120842" name="Rectangle 10"/>
            <p:cNvSpPr>
              <a:spLocks noChangeArrowheads="1"/>
            </p:cNvSpPr>
            <p:nvPr/>
          </p:nvSpPr>
          <p:spPr bwMode="auto">
            <a:xfrm>
              <a:off x="3600" y="3360"/>
              <a:ext cx="1536" cy="28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r>
                <a:rPr lang="en-US" altLang="en-US" sz="1400" b="1">
                  <a:solidFill>
                    <a:schemeClr val="bg1"/>
                  </a:solidFill>
                </a:rPr>
                <a:t>Adrenal secretes cortisol 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and other hormones.</a:t>
              </a:r>
            </a:p>
          </p:txBody>
        </p:sp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3600" y="3840"/>
              <a:ext cx="1536" cy="43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r>
                <a:rPr lang="en-US" altLang="en-US" sz="1400" b="1">
                  <a:solidFill>
                    <a:schemeClr val="bg1"/>
                  </a:solidFill>
                </a:rPr>
                <a:t>The adrenal hormones act 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on various tissues to </a:t>
              </a:r>
            </a:p>
            <a:p>
              <a:r>
                <a:rPr lang="en-US" altLang="en-US" sz="1400" b="1">
                  <a:solidFill>
                    <a:schemeClr val="bg1"/>
                  </a:solidFill>
                </a:rPr>
                <a:t>enable adaptation to stress.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Endocrine Glands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077200" cy="4419600"/>
          </a:xfrm>
        </p:spPr>
        <p:txBody>
          <a:bodyPr/>
          <a:lstStyle/>
          <a:p>
            <a:r>
              <a:rPr lang="en-US" altLang="en-US" sz="2800"/>
              <a:t>Thyroid gland - metabolism </a:t>
            </a:r>
          </a:p>
          <a:p>
            <a:r>
              <a:rPr lang="en-US" altLang="en-US" sz="2800"/>
              <a:t>Pineal gland - sleep and wakefulness</a:t>
            </a:r>
          </a:p>
          <a:p>
            <a:r>
              <a:rPr lang="en-US" altLang="en-US" sz="2800"/>
              <a:t>Pancreas - regulates blood sugar level</a:t>
            </a:r>
          </a:p>
          <a:p>
            <a:r>
              <a:rPr lang="en-US" altLang="en-US" sz="2800"/>
              <a:t>Ovaries and testes - secrete sex hormones such as testosterone and estrogen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Acetylcholine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114800" cy="4114800"/>
          </a:xfrm>
        </p:spPr>
        <p:txBody>
          <a:bodyPr/>
          <a:lstStyle/>
          <a:p>
            <a:r>
              <a:rPr lang="en-US" altLang="en-US" sz="3200"/>
              <a:t>Found in neuromuscular junction</a:t>
            </a:r>
          </a:p>
          <a:p>
            <a:r>
              <a:rPr lang="en-US" altLang="en-US" sz="3200"/>
              <a:t>Involved in muscle movements</a:t>
            </a:r>
            <a:endParaRPr lang="en-US" altLang="en-US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627563" y="2338388"/>
          <a:ext cx="4008437" cy="3265487"/>
        </p:xfrm>
        <a:graphic>
          <a:graphicData uri="http://schemas.openxmlformats.org/presentationml/2006/ole">
            <p:oleObj spid="_x0000_s40964" name="Clip" r:id="rId4" imgW="6117840" imgH="517356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bldLvl="4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772400" cy="1143000"/>
          </a:xfrm>
        </p:spPr>
        <p:txBody>
          <a:bodyPr/>
          <a:lstStyle/>
          <a:p>
            <a:r>
              <a:rPr lang="en-US" altLang="en-US"/>
              <a:t>Disruption of Acetylcholine Functioning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7620000" cy="3124200"/>
          </a:xfrm>
        </p:spPr>
        <p:txBody>
          <a:bodyPr/>
          <a:lstStyle/>
          <a:p>
            <a:r>
              <a:rPr lang="en-US" altLang="en-US" sz="3200"/>
              <a:t>Curare - blocks ACh receptors</a:t>
            </a:r>
            <a:endParaRPr lang="en-US" altLang="en-US"/>
          </a:p>
          <a:p>
            <a:pPr lvl="1"/>
            <a:r>
              <a:rPr lang="en-US" altLang="en-US" sz="2800"/>
              <a:t>paralysis results</a:t>
            </a:r>
            <a:endParaRPr lang="en-US" altLang="en-US"/>
          </a:p>
          <a:p>
            <a:r>
              <a:rPr lang="en-US" altLang="en-US" sz="3200"/>
              <a:t>Nerve gases and Black Widow spider venom - too much ACh leads to severe muscle spasms and possible death</a:t>
            </a:r>
            <a:endParaRPr lang="en-US" altLang="en-US"/>
          </a:p>
          <a:p>
            <a:endParaRPr lang="en-US" altLang="en-US" sz="20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04800"/>
            <a:ext cx="7772400" cy="1143000"/>
          </a:xfrm>
        </p:spPr>
        <p:txBody>
          <a:bodyPr/>
          <a:lstStyle/>
          <a:p>
            <a:r>
              <a:rPr lang="en-US" altLang="en-US"/>
              <a:t>Disruptions in ACh Functioning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885950"/>
            <a:ext cx="7543800" cy="2686050"/>
          </a:xfrm>
        </p:spPr>
        <p:txBody>
          <a:bodyPr/>
          <a:lstStyle/>
          <a:p>
            <a:r>
              <a:rPr lang="en-US" altLang="en-US" sz="3200"/>
              <a:t>Cigarettes - nicotine works on ACh receptors</a:t>
            </a:r>
            <a:endParaRPr lang="en-US" altLang="en-US"/>
          </a:p>
          <a:p>
            <a:pPr lvl="1"/>
            <a:r>
              <a:rPr lang="en-US" altLang="en-US" sz="2800"/>
              <a:t>can artificially stimulate skeletal muscles, leading to slight, trembling movements</a:t>
            </a:r>
            <a:endParaRPr lang="en-US" altLang="en-US"/>
          </a:p>
          <a:p>
            <a:endParaRPr lang="en-US" altLang="en-US" sz="20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Alzheimer’s Disease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4008438" cy="4171950"/>
          </a:xfrm>
        </p:spPr>
        <p:txBody>
          <a:bodyPr/>
          <a:lstStyle/>
          <a:p>
            <a:r>
              <a:rPr lang="en-US" altLang="en-US" sz="2800"/>
              <a:t>Deterioration of memory, reasoning and language skills</a:t>
            </a:r>
          </a:p>
          <a:p>
            <a:r>
              <a:rPr lang="en-US" altLang="en-US" sz="2800"/>
              <a:t>Symptoms may be due to loss of ACh neurons</a:t>
            </a:r>
            <a:endParaRPr lang="en-US" altLang="en-US" sz="2000"/>
          </a:p>
        </p:txBody>
      </p:sp>
      <p:pic>
        <p:nvPicPr>
          <p:cNvPr id="89093" name="VID0403.mov">
            <a:hlinkClick r:id="" action="ppaction://media"/>
          </p:cNvPr>
          <p:cNvPicPr>
            <a:picLocks noGrp="1" noChangeAspect="1" noChangeArrowheads="1"/>
          </p:cNvPicPr>
          <p:nvPr>
            <p:ph type="media" sz="half" idx="2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29200" y="2362200"/>
            <a:ext cx="3657600" cy="3200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90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90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09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909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Serotonin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76450"/>
            <a:ext cx="7924800" cy="4171950"/>
          </a:xfrm>
        </p:spPr>
        <p:txBody>
          <a:bodyPr/>
          <a:lstStyle/>
          <a:p>
            <a:r>
              <a:rPr lang="en-US" altLang="en-US" sz="3200"/>
              <a:t>Involved in sleep</a:t>
            </a:r>
          </a:p>
          <a:p>
            <a:r>
              <a:rPr lang="en-US" altLang="en-US" sz="3200"/>
              <a:t>Involved in depression</a:t>
            </a:r>
            <a:endParaRPr lang="en-US" altLang="en-US"/>
          </a:p>
          <a:p>
            <a:pPr lvl="1"/>
            <a:r>
              <a:rPr lang="en-US" altLang="en-US" sz="2800"/>
              <a:t>Prozac works by keeping serotonin in the synapse longer, giving it more time to exert an effect</a:t>
            </a:r>
            <a:endParaRPr lang="en-US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Norepinephrine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2209800"/>
            <a:ext cx="7162800" cy="1809750"/>
          </a:xfrm>
        </p:spPr>
        <p:txBody>
          <a:bodyPr/>
          <a:lstStyle/>
          <a:p>
            <a:r>
              <a:rPr lang="en-US" altLang="en-US" sz="3600"/>
              <a:t>Arousal</a:t>
            </a:r>
          </a:p>
          <a:p>
            <a:r>
              <a:rPr lang="en-US" altLang="en-US" sz="3600"/>
              <a:t>“Fight or flight” response</a:t>
            </a:r>
          </a:p>
          <a:p>
            <a:endParaRPr lang="en-US" altLang="en-US"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Dopamine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8001000" cy="4191000"/>
          </a:xfrm>
        </p:spPr>
        <p:txBody>
          <a:bodyPr/>
          <a:lstStyle/>
          <a:p>
            <a:r>
              <a:rPr lang="en-US" altLang="en-US" sz="3200"/>
              <a:t>Involved in movement, attention and learning</a:t>
            </a:r>
          </a:p>
          <a:p>
            <a:r>
              <a:rPr lang="en-US" altLang="en-US" sz="3200"/>
              <a:t>Dopamine imbalance also involved in schizophrenia </a:t>
            </a:r>
          </a:p>
          <a:p>
            <a:r>
              <a:rPr lang="en-US" altLang="en-US" sz="3200"/>
              <a:t>Loss of dopamine- producing neurons is cause of Parkinson’s Disease</a:t>
            </a:r>
          </a:p>
          <a:p>
            <a:endParaRPr lang="en-US" altLang="en-US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.pot">
  <a:themeElements>
    <a:clrScheme name="">
      <a:dk1>
        <a:srgbClr val="5E574E"/>
      </a:dk1>
      <a:lt1>
        <a:srgbClr val="FFFFCC"/>
      </a:lt1>
      <a:dk2>
        <a:srgbClr val="000000"/>
      </a:dk2>
      <a:lt2>
        <a:srgbClr val="FFCC00"/>
      </a:lt2>
      <a:accent1>
        <a:srgbClr val="33CCCC"/>
      </a:accent1>
      <a:accent2>
        <a:srgbClr val="FF6600"/>
      </a:accent2>
      <a:accent3>
        <a:srgbClr val="AAAAAA"/>
      </a:accent3>
      <a:accent4>
        <a:srgbClr val="DADAAE"/>
      </a:accent4>
      <a:accent5>
        <a:srgbClr val="ADE2E2"/>
      </a:accent5>
      <a:accent6>
        <a:srgbClr val="E75C00"/>
      </a:accent6>
      <a:hlink>
        <a:srgbClr val="FF0000"/>
      </a:hlink>
      <a:folHlink>
        <a:srgbClr val="FFFFCC"/>
      </a:folHlink>
    </a:clrScheme>
    <a:fontScheme name="Blank Presentation.pot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E2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D:\Office97\Templates\Blank Presentation.pot</Template>
  <TotalTime>1892</TotalTime>
  <Words>652</Words>
  <Application>Microsoft Office PowerPoint</Application>
  <PresentationFormat>On-screen Show (4:3)</PresentationFormat>
  <Paragraphs>159</Paragraphs>
  <Slides>26</Slides>
  <Notes>20</Notes>
  <HiddenSlides>2</HiddenSlides>
  <MMClips>3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Times New Roman</vt:lpstr>
      <vt:lpstr>Arial Black</vt:lpstr>
      <vt:lpstr>Monotype Sorts</vt:lpstr>
      <vt:lpstr>Arial</vt:lpstr>
      <vt:lpstr>Blank Presentation.pot</vt:lpstr>
      <vt:lpstr>Microsoft Clip Gallery</vt:lpstr>
      <vt:lpstr>Chemical Messengers</vt:lpstr>
      <vt:lpstr>Types of Neurotransmitters</vt:lpstr>
      <vt:lpstr>Acetylcholine</vt:lpstr>
      <vt:lpstr>Disruption of Acetylcholine Functioning</vt:lpstr>
      <vt:lpstr>Disruptions in ACh Functioning</vt:lpstr>
      <vt:lpstr>Alzheimer’s Disease</vt:lpstr>
      <vt:lpstr>Serotonin</vt:lpstr>
      <vt:lpstr>Norepinephrine</vt:lpstr>
      <vt:lpstr>Dopamine</vt:lpstr>
      <vt:lpstr>Parkinson’s Disease</vt:lpstr>
      <vt:lpstr>Parkinson’s Disease</vt:lpstr>
      <vt:lpstr>Endorphins</vt:lpstr>
      <vt:lpstr>Endorphins</vt:lpstr>
      <vt:lpstr>Gamma-Aminobutyric Acid (GABA)</vt:lpstr>
      <vt:lpstr>Huntington’s Disease</vt:lpstr>
      <vt:lpstr>Glutamate</vt:lpstr>
      <vt:lpstr>Hormones</vt:lpstr>
      <vt:lpstr>Hormones vs. Neurotransmitters</vt:lpstr>
      <vt:lpstr>Hormones</vt:lpstr>
      <vt:lpstr>Endocrine System</vt:lpstr>
      <vt:lpstr>Hypothalamus and Hormones</vt:lpstr>
      <vt:lpstr>Pituitary Gland</vt:lpstr>
      <vt:lpstr>Pituitary Gland</vt:lpstr>
      <vt:lpstr>Pituitary Gland</vt:lpstr>
      <vt:lpstr>Adrenal Glands</vt:lpstr>
      <vt:lpstr>Endocrine Glands</vt:lpstr>
    </vt:vector>
  </TitlesOfParts>
  <Company>The Ohio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neurons</dc:title>
  <dc:creator>B Givens</dc:creator>
  <cp:lastModifiedBy> </cp:lastModifiedBy>
  <cp:revision>163</cp:revision>
  <dcterms:created xsi:type="dcterms:W3CDTF">1998-08-17T03:40:50Z</dcterms:created>
  <dcterms:modified xsi:type="dcterms:W3CDTF">2010-10-07T14:26:37Z</dcterms:modified>
</cp:coreProperties>
</file>